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" name="Google Shape;102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" name="Google Shape;110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" name="Google Shape;118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" name="Google Shape;126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7" name="Google Shape;137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" name="Google Shape;145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30" name="Google Shape;30;p4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31" name="Google Shape;31;p4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32" name="Google Shape;32;p4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33" name="Google Shape;33;p4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4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4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/>
        </p:txBody>
      </p:sp>
      <p:sp>
        <p:nvSpPr>
          <p:cNvPr id="39" name="Google Shape;39;p5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5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45" name="Google Shape;45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46" name="Google Shape;46;p6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jgill@newpaltz.k12.ny.us" TargetMode="External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9900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/>
          <p:nvPr>
            <p:ph type="ctrTitle"/>
          </p:nvPr>
        </p:nvSpPr>
        <p:spPr>
          <a:xfrm>
            <a:off x="685800" y="457200"/>
            <a:ext cx="7772400" cy="167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AP Economics</a:t>
            </a:r>
            <a:br>
              <a:rPr lang="en-US" sz="4000"/>
            </a:br>
            <a:br>
              <a:rPr lang="en-US" sz="4000"/>
            </a:br>
            <a:r>
              <a:rPr lang="en-US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Decisions, Decisions, Decisions</a:t>
            </a:r>
            <a:endParaRPr sz="4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3"/>
          <p:cNvSpPr txBox="1"/>
          <p:nvPr>
            <p:ph idx="1" type="subTitle"/>
          </p:nvPr>
        </p:nvSpPr>
        <p:spPr>
          <a:xfrm>
            <a:off x="1253864" y="4482022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/>
              <a:t>Mr. Gill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/>
              <a:t>12:04- 12:44</a:t>
            </a:r>
            <a:endParaRPr/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/>
              <a:t>256-4175 ext. 69522</a:t>
            </a:r>
            <a:endParaRPr/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"/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jgill@newpaltz.k12.ny.us</a:t>
            </a:r>
            <a:r>
              <a:rPr lang="en-US">
                <a:solidFill>
                  <a:srgbClr val="002060"/>
                </a:solidFill>
              </a:rPr>
              <a:t> </a:t>
            </a:r>
            <a:endParaRPr/>
          </a:p>
        </p:txBody>
      </p:sp>
      <p:pic>
        <p:nvPicPr>
          <p:cNvPr id="91" name="Google Shape;91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4238" y="2433638"/>
            <a:ext cx="2295525" cy="199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99FF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is Economics?</a:t>
            </a:r>
            <a:endParaRPr/>
          </a:p>
        </p:txBody>
      </p:sp>
      <p:sp>
        <p:nvSpPr>
          <p:cNvPr id="98" name="Google Shape;98;p1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/>
              <a:t>Science of Decisions- Incentives, Marginal Analysis</a:t>
            </a:r>
            <a:endParaRPr sz="2400"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/>
              <a:t>Why must decisions be made?</a:t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descr="Image result for decisions cartoon" id="99" name="Google Shape;9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29200" y="2590800"/>
            <a:ext cx="3831432" cy="38314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Scarcity!</a:t>
            </a:r>
            <a:endParaRPr/>
          </a:p>
        </p:txBody>
      </p:sp>
      <p:sp>
        <p:nvSpPr>
          <p:cNvPr id="106" name="Google Shape;106;p1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/>
              <a:t>Unlimited Needs + Limited Resources</a:t>
            </a:r>
            <a:endParaRPr/>
          </a:p>
        </p:txBody>
      </p:sp>
      <p:pic>
        <p:nvPicPr>
          <p:cNvPr descr="Image result for scarcity image" id="107" name="Google Shape;10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400" y="2295013"/>
            <a:ext cx="6943725" cy="4048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7C80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Learning the Language	</a:t>
            </a:r>
            <a:endParaRPr/>
          </a:p>
        </p:txBody>
      </p:sp>
      <p:sp>
        <p:nvSpPr>
          <p:cNvPr id="114" name="Google Shape;114;p1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/>
              <a:t>Scarcity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/>
              <a:t>4 Basic Questions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/>
              <a:t>Trade Offs and Opportunity Costs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/>
              <a:t>Costs and Incentives 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/>
              <a:t>Positive and Normative Economics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/>
              <a:t>Factors of Production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/>
              <a:t>The PPF- Production Possibilities Frontier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/>
              <a:t>Economic Needs and Wants</a:t>
            </a:r>
            <a:endParaRPr/>
          </a:p>
        </p:txBody>
      </p:sp>
      <p:pic>
        <p:nvPicPr>
          <p:cNvPr descr="greek" id="115" name="Google Shape;115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62800" y="1219200"/>
            <a:ext cx="1819275" cy="1560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Four Basic Questions</a:t>
            </a:r>
            <a:endParaRPr/>
          </a:p>
        </p:txBody>
      </p:sp>
      <p:sp>
        <p:nvSpPr>
          <p:cNvPr id="122" name="Google Shape;122;p1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4350" lvl="0" marL="5143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AutoNum type="arabicPeriod"/>
            </a:pPr>
            <a:r>
              <a:rPr lang="en-US"/>
              <a:t>What to Produce?</a:t>
            </a:r>
            <a:endParaRPr/>
          </a:p>
          <a:p>
            <a:pPr indent="-514350" lvl="0" marL="51435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AutoNum type="arabicPeriod"/>
            </a:pPr>
            <a:r>
              <a:rPr lang="en-US"/>
              <a:t>How to Produce?</a:t>
            </a:r>
            <a:endParaRPr/>
          </a:p>
          <a:p>
            <a:pPr indent="-514350" lvl="0" marL="51435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AutoNum type="arabicPeriod"/>
            </a:pPr>
            <a:r>
              <a:rPr lang="en-US"/>
              <a:t>How much to Produce?</a:t>
            </a:r>
            <a:endParaRPr/>
          </a:p>
          <a:p>
            <a:pPr indent="-514350" lvl="0" marL="51435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AutoNum type="arabicPeriod"/>
            </a:pPr>
            <a:r>
              <a:rPr lang="en-US"/>
              <a:t>How to Distribute?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123" name="Google Shape;123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800" y="4114800"/>
            <a:ext cx="7924800" cy="23352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Types of</a:t>
            </a:r>
            <a:endParaRPr/>
          </a:p>
        </p:txBody>
      </p:sp>
      <p:sp>
        <p:nvSpPr>
          <p:cNvPr id="130" name="Google Shape;130;p18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u="sng"/>
              <a:t>Economics</a:t>
            </a:r>
            <a:endParaRPr u="sng"/>
          </a:p>
        </p:txBody>
      </p:sp>
      <p:sp>
        <p:nvSpPr>
          <p:cNvPr id="131" name="Google Shape;131;p18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/>
              <a:t>Normative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/>
              <a:t>Positive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/>
              <a:t>Macroeconomics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/>
              <a:t>Microeconomics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32" name="Google Shape;132;p18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u="sng"/>
              <a:t>Economic Systems</a:t>
            </a:r>
            <a:endParaRPr u="sng"/>
          </a:p>
        </p:txBody>
      </p:sp>
      <p:sp>
        <p:nvSpPr>
          <p:cNvPr id="133" name="Google Shape;133;p18"/>
          <p:cNvSpPr txBox="1"/>
          <p:nvPr>
            <p:ph idx="4" type="body"/>
          </p:nvPr>
        </p:nvSpPr>
        <p:spPr>
          <a:xfrm>
            <a:off x="4870450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/>
              <a:t>Free Enterprise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/>
              <a:t>Command</a:t>
            </a:r>
            <a:endParaRPr/>
          </a:p>
        </p:txBody>
      </p:sp>
      <p:pic>
        <p:nvPicPr>
          <p:cNvPr descr="Image result for economics cartoon capitalism" id="134" name="Google Shape;134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05200" y="3200399"/>
            <a:ext cx="5181600" cy="3277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/>
              <a:t>Trade Off</a:t>
            </a:r>
            <a:endParaRPr u="sng"/>
          </a:p>
        </p:txBody>
      </p:sp>
      <p:sp>
        <p:nvSpPr>
          <p:cNvPr id="141" name="Google Shape;141;p1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is given up when making a decision.</a:t>
            </a:r>
            <a:endParaRPr/>
          </a:p>
        </p:txBody>
      </p:sp>
      <p:pic>
        <p:nvPicPr>
          <p:cNvPr id="142" name="Google Shape;14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29187" y="2383275"/>
            <a:ext cx="4085627" cy="40856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/>
              <a:t>Opportunity Costs</a:t>
            </a:r>
            <a:endParaRPr u="sng"/>
          </a:p>
        </p:txBody>
      </p:sp>
      <p:sp>
        <p:nvSpPr>
          <p:cNvPr id="149" name="Google Shape;149;p2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/>
              <a:t>The value of the next best alternative given up in a trade off.</a:t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/>
              <a:t>I could be…</a:t>
            </a:r>
            <a:endParaRPr/>
          </a:p>
        </p:txBody>
      </p:sp>
      <p:pic>
        <p:nvPicPr>
          <p:cNvPr id="150" name="Google Shape;150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81363" y="2819400"/>
            <a:ext cx="5716587" cy="320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